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9" r:id="rId7"/>
    <p:sldId id="271" r:id="rId8"/>
    <p:sldId id="262" r:id="rId9"/>
    <p:sldId id="263" r:id="rId10"/>
    <p:sldId id="265" r:id="rId11"/>
    <p:sldId id="266" r:id="rId12"/>
    <p:sldId id="267" r:id="rId13"/>
    <p:sldId id="268" r:id="rId14"/>
    <p:sldId id="270" r:id="rId15"/>
    <p:sldId id="264" r:id="rId16"/>
    <p:sldId id="272" r:id="rId17"/>
    <p:sldId id="273" r:id="rId18"/>
    <p:sldId id="274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Raleway" pitchFamily="2" charset="77"/>
      <p:regular r:id="rId24"/>
      <p:bold r:id="rId25"/>
      <p:italic r:id="rId26"/>
      <p:boldItalic r:id="rId27"/>
    </p:embeddedFont>
    <p:embeddedFont>
      <p:font typeface="Raleway Bold" panose="020B0803030101060003" pitchFamily="34" charset="77"/>
      <p:regular r:id="rId28"/>
      <p:bold r:id="rId29"/>
    </p:embeddedFont>
    <p:embeddedFont>
      <p:font typeface="Raleway Heavy" panose="020B0003030101060003" pitchFamily="34" charset="0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558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28700" y="1028700"/>
            <a:ext cx="9212388" cy="8229600"/>
          </a:xfrm>
          <a:custGeom>
            <a:avLst/>
            <a:gdLst/>
            <a:ahLst/>
            <a:cxnLst/>
            <a:rect l="l" t="t" r="r" b="b"/>
            <a:pathLst>
              <a:path w="9212388" h="8229600">
                <a:moveTo>
                  <a:pt x="9212388" y="0"/>
                </a:moveTo>
                <a:lnTo>
                  <a:pt x="0" y="0"/>
                </a:lnTo>
                <a:lnTo>
                  <a:pt x="0" y="8229600"/>
                </a:lnTo>
                <a:lnTo>
                  <a:pt x="9212388" y="8229600"/>
                </a:lnTo>
                <a:lnTo>
                  <a:pt x="9212388" y="0"/>
                </a:lnTo>
                <a:close/>
              </a:path>
            </a:pathLst>
          </a:custGeom>
          <a:blipFill>
            <a:blip r:embed="rId2"/>
            <a:stretch>
              <a:fillRect l="-16998" r="-1699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224505" y="9537118"/>
            <a:ext cx="5048214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1999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Today's Date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5999085" y="4027277"/>
            <a:ext cx="12126990" cy="1685077"/>
            <a:chOff x="0" y="161925"/>
            <a:chExt cx="16169319" cy="2246770"/>
          </a:xfrm>
        </p:grpSpPr>
        <p:sp>
          <p:nvSpPr>
            <p:cNvPr id="5" name="TextBox 5"/>
            <p:cNvSpPr txBox="1"/>
            <p:nvPr/>
          </p:nvSpPr>
          <p:spPr>
            <a:xfrm>
              <a:off x="0" y="161925"/>
              <a:ext cx="16169319" cy="1538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000"/>
                </a:lnSpc>
              </a:pPr>
              <a:r>
                <a:rPr lang="en-US" sz="9000" b="1" dirty="0">
                  <a:solidFill>
                    <a:srgbClr val="000000"/>
                  </a:solidFill>
                  <a:latin typeface="Raleway Heavy"/>
                  <a:ea typeface="Raleway Heavy"/>
                  <a:cs typeface="Raleway Heavy"/>
                  <a:sym typeface="Raleway Heavy"/>
                </a:rPr>
                <a:t>Pitch Deck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914880"/>
              <a:ext cx="16169319" cy="4938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80"/>
                </a:lnSpc>
              </a:pPr>
              <a:r>
                <a:rPr lang="en-US" sz="2200" spc="281" dirty="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SIMPLICITY IS THE ULTIMATE SOPHISTICATION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314921"/>
            <a:ext cx="5413013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 b="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Your Company Name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537118"/>
            <a:ext cx="5413013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 b="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John Doe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69527" y="-145960"/>
            <a:ext cx="12648549" cy="10563059"/>
            <a:chOff x="0" y="0"/>
            <a:chExt cx="3382176" cy="2824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2176" cy="2824523"/>
            </a:xfrm>
            <a:custGeom>
              <a:avLst/>
              <a:gdLst/>
              <a:ahLst/>
              <a:cxnLst/>
              <a:rect l="l" t="t" r="r" b="b"/>
              <a:pathLst>
                <a:path w="3382176" h="2824523">
                  <a:moveTo>
                    <a:pt x="0" y="0"/>
                  </a:moveTo>
                  <a:lnTo>
                    <a:pt x="3382176" y="0"/>
                  </a:lnTo>
                  <a:lnTo>
                    <a:pt x="3382176" y="2824523"/>
                  </a:lnTo>
                  <a:lnTo>
                    <a:pt x="0" y="2824523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40853"/>
            <a:ext cx="621144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Target Market  Opportunity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5143500"/>
            <a:ext cx="3680548" cy="2548890"/>
            <a:chOff x="0" y="0"/>
            <a:chExt cx="4907398" cy="3398520"/>
          </a:xfrm>
        </p:grpSpPr>
        <p:sp>
          <p:nvSpPr>
            <p:cNvPr id="6" name="TextBox 6"/>
            <p:cNvSpPr txBox="1"/>
            <p:nvPr/>
          </p:nvSpPr>
          <p:spPr>
            <a:xfrm>
              <a:off x="0" y="1368425"/>
              <a:ext cx="4907398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your potential customers and the total size of your target market.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4907398" cy="1292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How big is the market your company is after?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09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344" y="1020935"/>
            <a:ext cx="8641043" cy="82451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69527" y="-145960"/>
            <a:ext cx="12648549" cy="10563059"/>
            <a:chOff x="0" y="0"/>
            <a:chExt cx="3382176" cy="2824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2176" cy="2824523"/>
            </a:xfrm>
            <a:custGeom>
              <a:avLst/>
              <a:gdLst/>
              <a:ahLst/>
              <a:cxnLst/>
              <a:rect l="l" t="t" r="r" b="b"/>
              <a:pathLst>
                <a:path w="3382176" h="2824523">
                  <a:moveTo>
                    <a:pt x="0" y="0"/>
                  </a:moveTo>
                  <a:lnTo>
                    <a:pt x="3382176" y="0"/>
                  </a:lnTo>
                  <a:lnTo>
                    <a:pt x="3382176" y="2824523"/>
                  </a:lnTo>
                  <a:lnTo>
                    <a:pt x="0" y="2824523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40853"/>
            <a:ext cx="621144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Target Market  Opportunity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5143500"/>
            <a:ext cx="3680548" cy="2548890"/>
            <a:chOff x="0" y="0"/>
            <a:chExt cx="4907398" cy="3398520"/>
          </a:xfrm>
        </p:grpSpPr>
        <p:sp>
          <p:nvSpPr>
            <p:cNvPr id="6" name="TextBox 6"/>
            <p:cNvSpPr txBox="1"/>
            <p:nvPr/>
          </p:nvSpPr>
          <p:spPr>
            <a:xfrm>
              <a:off x="0" y="1368425"/>
              <a:ext cx="4907398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your potential customers and the total size of your target market.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4907398" cy="1292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How big is the market your company is after?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09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947" y="1020712"/>
            <a:ext cx="9034991" cy="839556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69527" y="-145960"/>
            <a:ext cx="12648549" cy="10563059"/>
            <a:chOff x="0" y="0"/>
            <a:chExt cx="3382176" cy="2824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2176" cy="2824523"/>
            </a:xfrm>
            <a:custGeom>
              <a:avLst/>
              <a:gdLst/>
              <a:ahLst/>
              <a:cxnLst/>
              <a:rect l="l" t="t" r="r" b="b"/>
              <a:pathLst>
                <a:path w="3382176" h="2824523">
                  <a:moveTo>
                    <a:pt x="0" y="0"/>
                  </a:moveTo>
                  <a:lnTo>
                    <a:pt x="3382176" y="0"/>
                  </a:lnTo>
                  <a:lnTo>
                    <a:pt x="3382176" y="2824523"/>
                  </a:lnTo>
                  <a:lnTo>
                    <a:pt x="0" y="2824523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40853"/>
            <a:ext cx="621144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Target Market  Opportunity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5143500"/>
            <a:ext cx="3680548" cy="2548890"/>
            <a:chOff x="0" y="0"/>
            <a:chExt cx="4907398" cy="3398520"/>
          </a:xfrm>
        </p:grpSpPr>
        <p:sp>
          <p:nvSpPr>
            <p:cNvPr id="6" name="TextBox 6"/>
            <p:cNvSpPr txBox="1"/>
            <p:nvPr/>
          </p:nvSpPr>
          <p:spPr>
            <a:xfrm>
              <a:off x="0" y="1368425"/>
              <a:ext cx="4907398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your potential customers and the total size of your target market.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4907398" cy="1292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How big is the market your company is after?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09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918" y="624379"/>
            <a:ext cx="9077872" cy="903824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69527" y="-145960"/>
            <a:ext cx="12648549" cy="10563059"/>
            <a:chOff x="0" y="0"/>
            <a:chExt cx="3382176" cy="2824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2176" cy="2824523"/>
            </a:xfrm>
            <a:custGeom>
              <a:avLst/>
              <a:gdLst/>
              <a:ahLst/>
              <a:cxnLst/>
              <a:rect l="l" t="t" r="r" b="b"/>
              <a:pathLst>
                <a:path w="3382176" h="2824523">
                  <a:moveTo>
                    <a:pt x="0" y="0"/>
                  </a:moveTo>
                  <a:lnTo>
                    <a:pt x="3382176" y="0"/>
                  </a:lnTo>
                  <a:lnTo>
                    <a:pt x="3382176" y="2824523"/>
                  </a:lnTo>
                  <a:lnTo>
                    <a:pt x="0" y="2824523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440853"/>
            <a:ext cx="621144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Target Market  Opportunity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5143500"/>
            <a:ext cx="3680548" cy="2548890"/>
            <a:chOff x="0" y="0"/>
            <a:chExt cx="4907398" cy="3398520"/>
          </a:xfrm>
        </p:grpSpPr>
        <p:sp>
          <p:nvSpPr>
            <p:cNvPr id="6" name="TextBox 6"/>
            <p:cNvSpPr txBox="1"/>
            <p:nvPr/>
          </p:nvSpPr>
          <p:spPr>
            <a:xfrm>
              <a:off x="0" y="1368425"/>
              <a:ext cx="4907398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your potential customers and the total size of your target market.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4907398" cy="1292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How big is the market your company is after?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09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918" y="624379"/>
            <a:ext cx="9077872" cy="90382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6690949"/>
            <a:ext cx="16230600" cy="0"/>
          </a:xfrm>
          <a:prstGeom prst="line">
            <a:avLst/>
          </a:prstGeom>
          <a:ln w="47625" cap="rnd">
            <a:solidFill>
              <a:srgbClr val="EDEDED"/>
            </a:solidFill>
            <a:prstDash val="solid"/>
            <a:headEnd type="oval" w="lg" len="lg"/>
            <a:tailEnd type="oval" w="lg" len="lg"/>
          </a:ln>
        </p:spPr>
      </p:sp>
      <p:sp>
        <p:nvSpPr>
          <p:cNvPr id="3" name="Freeform 3"/>
          <p:cNvSpPr/>
          <p:nvPr/>
        </p:nvSpPr>
        <p:spPr>
          <a:xfrm>
            <a:off x="1883435" y="6488141"/>
            <a:ext cx="453241" cy="453241"/>
          </a:xfrm>
          <a:custGeom>
            <a:avLst/>
            <a:gdLst/>
            <a:ahLst/>
            <a:cxnLst/>
            <a:rect l="l" t="t" r="r" b="b"/>
            <a:pathLst>
              <a:path w="453241" h="453241">
                <a:moveTo>
                  <a:pt x="0" y="0"/>
                </a:moveTo>
                <a:lnTo>
                  <a:pt x="453241" y="0"/>
                </a:lnTo>
                <a:lnTo>
                  <a:pt x="453241" y="453241"/>
                </a:lnTo>
                <a:lnTo>
                  <a:pt x="0" y="45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00407" y="6488141"/>
            <a:ext cx="453241" cy="453241"/>
          </a:xfrm>
          <a:custGeom>
            <a:avLst/>
            <a:gdLst/>
            <a:ahLst/>
            <a:cxnLst/>
            <a:rect l="l" t="t" r="r" b="b"/>
            <a:pathLst>
              <a:path w="453241" h="453241">
                <a:moveTo>
                  <a:pt x="0" y="0"/>
                </a:moveTo>
                <a:lnTo>
                  <a:pt x="453242" y="0"/>
                </a:lnTo>
                <a:lnTo>
                  <a:pt x="453242" y="453241"/>
                </a:lnTo>
                <a:lnTo>
                  <a:pt x="0" y="45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917379" y="6488141"/>
            <a:ext cx="453241" cy="453241"/>
          </a:xfrm>
          <a:custGeom>
            <a:avLst/>
            <a:gdLst/>
            <a:ahLst/>
            <a:cxnLst/>
            <a:rect l="l" t="t" r="r" b="b"/>
            <a:pathLst>
              <a:path w="453241" h="453241">
                <a:moveTo>
                  <a:pt x="0" y="0"/>
                </a:moveTo>
                <a:lnTo>
                  <a:pt x="453242" y="0"/>
                </a:lnTo>
                <a:lnTo>
                  <a:pt x="453242" y="453241"/>
                </a:lnTo>
                <a:lnTo>
                  <a:pt x="0" y="45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434351" y="6488141"/>
            <a:ext cx="453241" cy="453241"/>
          </a:xfrm>
          <a:custGeom>
            <a:avLst/>
            <a:gdLst/>
            <a:ahLst/>
            <a:cxnLst/>
            <a:rect l="l" t="t" r="r" b="b"/>
            <a:pathLst>
              <a:path w="453241" h="453241">
                <a:moveTo>
                  <a:pt x="0" y="0"/>
                </a:moveTo>
                <a:lnTo>
                  <a:pt x="453242" y="0"/>
                </a:lnTo>
                <a:lnTo>
                  <a:pt x="453242" y="453241"/>
                </a:lnTo>
                <a:lnTo>
                  <a:pt x="0" y="45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951324" y="6488141"/>
            <a:ext cx="453241" cy="453241"/>
          </a:xfrm>
          <a:custGeom>
            <a:avLst/>
            <a:gdLst/>
            <a:ahLst/>
            <a:cxnLst/>
            <a:rect l="l" t="t" r="r" b="b"/>
            <a:pathLst>
              <a:path w="453241" h="453241">
                <a:moveTo>
                  <a:pt x="0" y="0"/>
                </a:moveTo>
                <a:lnTo>
                  <a:pt x="453241" y="0"/>
                </a:lnTo>
                <a:lnTo>
                  <a:pt x="453241" y="453241"/>
                </a:lnTo>
                <a:lnTo>
                  <a:pt x="0" y="4532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4424312" y="1028700"/>
            <a:ext cx="9439376" cy="2167890"/>
            <a:chOff x="0" y="0"/>
            <a:chExt cx="12585834" cy="2890520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12585834" cy="1508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80"/>
                </a:lnSpc>
              </a:pPr>
              <a:r>
                <a:rPr lang="en-US" sz="74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Traction/Milestones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571625"/>
              <a:ext cx="12585834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Boost your business model by providing a proof of validation that your solution really works to solve the problem you have identified.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3959" y="4167845"/>
            <a:ext cx="3372194" cy="1939290"/>
            <a:chOff x="0" y="0"/>
            <a:chExt cx="4496259" cy="258572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555625"/>
              <a:ext cx="4496259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Explain an event worth mentioning for your company.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Milestone 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40931" y="7319010"/>
            <a:ext cx="3372194" cy="1939290"/>
            <a:chOff x="0" y="0"/>
            <a:chExt cx="4496259" cy="258572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55625"/>
              <a:ext cx="4496259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Explain an event worth mentioning for your company.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Milestone 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457903" y="4167845"/>
            <a:ext cx="3372194" cy="1939290"/>
            <a:chOff x="0" y="0"/>
            <a:chExt cx="4496259" cy="2585720"/>
          </a:xfrm>
        </p:grpSpPr>
        <p:sp>
          <p:nvSpPr>
            <p:cNvPr id="18" name="TextBox 18"/>
            <p:cNvSpPr txBox="1"/>
            <p:nvPr/>
          </p:nvSpPr>
          <p:spPr>
            <a:xfrm>
              <a:off x="0" y="555625"/>
              <a:ext cx="4496259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Explain an event worth mentioning for your company.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Milestone 3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491847" y="4167845"/>
            <a:ext cx="3372194" cy="1939290"/>
            <a:chOff x="0" y="0"/>
            <a:chExt cx="4496259" cy="2585720"/>
          </a:xfrm>
        </p:grpSpPr>
        <p:sp>
          <p:nvSpPr>
            <p:cNvPr id="21" name="TextBox 21"/>
            <p:cNvSpPr txBox="1"/>
            <p:nvPr/>
          </p:nvSpPr>
          <p:spPr>
            <a:xfrm>
              <a:off x="0" y="555625"/>
              <a:ext cx="4496259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Explain an event worth mentioning for your company.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Milestone 5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974875" y="7319010"/>
            <a:ext cx="3372194" cy="1939290"/>
            <a:chOff x="0" y="0"/>
            <a:chExt cx="4496259" cy="2585720"/>
          </a:xfrm>
        </p:grpSpPr>
        <p:sp>
          <p:nvSpPr>
            <p:cNvPr id="24" name="TextBox 24"/>
            <p:cNvSpPr txBox="1"/>
            <p:nvPr/>
          </p:nvSpPr>
          <p:spPr>
            <a:xfrm>
              <a:off x="0" y="555625"/>
              <a:ext cx="4496259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Explain an event worth mentioning for your company.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Milestone 4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0" y="-190500"/>
            <a:ext cx="4572000" cy="5334000"/>
          </a:xfrm>
          <a:prstGeom prst="rect">
            <a:avLst/>
          </a:prstGeom>
          <a:solidFill>
            <a:srgbClr val="FAFAFA"/>
          </a:solidFill>
        </p:spPr>
      </p:sp>
      <p:sp>
        <p:nvSpPr>
          <p:cNvPr id="3" name="AutoShape 3"/>
          <p:cNvSpPr/>
          <p:nvPr/>
        </p:nvSpPr>
        <p:spPr>
          <a:xfrm>
            <a:off x="13716000" y="-190500"/>
            <a:ext cx="4732249" cy="5334000"/>
          </a:xfrm>
          <a:prstGeom prst="rect">
            <a:avLst/>
          </a:prstGeom>
          <a:solidFill>
            <a:srgbClr val="EDEDED"/>
          </a:solidFill>
        </p:spPr>
      </p:sp>
      <p:sp>
        <p:nvSpPr>
          <p:cNvPr id="4" name="Freeform 4"/>
          <p:cNvSpPr/>
          <p:nvPr/>
        </p:nvSpPr>
        <p:spPr>
          <a:xfrm>
            <a:off x="9144000" y="-879985"/>
            <a:ext cx="4572000" cy="6023485"/>
          </a:xfrm>
          <a:custGeom>
            <a:avLst/>
            <a:gdLst/>
            <a:ahLst/>
            <a:cxnLst/>
            <a:rect l="l" t="t" r="r" b="b"/>
            <a:pathLst>
              <a:path w="4572000" h="6023485">
                <a:moveTo>
                  <a:pt x="0" y="0"/>
                </a:moveTo>
                <a:lnTo>
                  <a:pt x="4572000" y="0"/>
                </a:lnTo>
                <a:lnTo>
                  <a:pt x="4572000" y="6023485"/>
                </a:lnTo>
                <a:lnTo>
                  <a:pt x="0" y="60234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403" r="-4897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572000" y="5143500"/>
            <a:ext cx="4751145" cy="5313537"/>
          </a:xfrm>
          <a:custGeom>
            <a:avLst/>
            <a:gdLst/>
            <a:ahLst/>
            <a:cxnLst/>
            <a:rect l="l" t="t" r="r" b="b"/>
            <a:pathLst>
              <a:path w="4751145" h="5313537">
                <a:moveTo>
                  <a:pt x="0" y="0"/>
                </a:moveTo>
                <a:lnTo>
                  <a:pt x="4751145" y="0"/>
                </a:lnTo>
                <a:lnTo>
                  <a:pt x="4751145" y="5313537"/>
                </a:lnTo>
                <a:lnTo>
                  <a:pt x="0" y="53135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5461" b="-1866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638823" y="5143500"/>
            <a:ext cx="4809426" cy="5313537"/>
          </a:xfrm>
          <a:custGeom>
            <a:avLst/>
            <a:gdLst/>
            <a:ahLst/>
            <a:cxnLst/>
            <a:rect l="l" t="t" r="r" b="b"/>
            <a:pathLst>
              <a:path w="4809426" h="5313537">
                <a:moveTo>
                  <a:pt x="0" y="0"/>
                </a:moveTo>
                <a:lnTo>
                  <a:pt x="4809426" y="0"/>
                </a:lnTo>
                <a:lnTo>
                  <a:pt x="4809426" y="5313537"/>
                </a:lnTo>
                <a:lnTo>
                  <a:pt x="0" y="53135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2861" r="-32861"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9144000" y="5143500"/>
            <a:ext cx="4572000" cy="5313537"/>
          </a:xfrm>
          <a:prstGeom prst="rect">
            <a:avLst/>
          </a:prstGeom>
          <a:solidFill>
            <a:srgbClr val="F6F6F6"/>
          </a:solidFill>
        </p:spPr>
      </p:sp>
      <p:sp>
        <p:nvSpPr>
          <p:cNvPr id="8" name="TextBox 8"/>
          <p:cNvSpPr txBox="1"/>
          <p:nvPr/>
        </p:nvSpPr>
        <p:spPr>
          <a:xfrm>
            <a:off x="1028700" y="1019175"/>
            <a:ext cx="3244686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Team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271195" y="1333500"/>
            <a:ext cx="3173610" cy="2472690"/>
            <a:chOff x="0" y="0"/>
            <a:chExt cx="4231481" cy="329692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55625"/>
              <a:ext cx="4231481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key members of your team. It's people investors often invest in.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4231481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Team Member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08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843195" y="6563924"/>
            <a:ext cx="3173610" cy="2472690"/>
            <a:chOff x="0" y="0"/>
            <a:chExt cx="4231481" cy="329692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555625"/>
              <a:ext cx="4231481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key members of your team. It's people investors often invest in.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23825"/>
              <a:ext cx="4231481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Team Member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456731" y="1333500"/>
            <a:ext cx="3173610" cy="2472690"/>
            <a:chOff x="0" y="0"/>
            <a:chExt cx="4231481" cy="329692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555625"/>
              <a:ext cx="4231481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key members of your team. It's people investors often invest in.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23825"/>
              <a:ext cx="4231481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Team Member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886075"/>
            <a:ext cx="6211443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Financial Projections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727" y="1611412"/>
            <a:ext cx="11310079" cy="706417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028700" y="5522754"/>
            <a:ext cx="6211443" cy="1501140"/>
            <a:chOff x="0" y="0"/>
            <a:chExt cx="8281924" cy="2001520"/>
          </a:xfrm>
        </p:grpSpPr>
        <p:sp>
          <p:nvSpPr>
            <p:cNvPr id="5" name="TextBox 5"/>
            <p:cNvSpPr txBox="1"/>
            <p:nvPr/>
          </p:nvSpPr>
          <p:spPr>
            <a:xfrm>
              <a:off x="0" y="682625"/>
              <a:ext cx="8281924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Use charts to visually showcase your sales, total customers, total expenses, and net profits.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23825"/>
              <a:ext cx="8281924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Make it visual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13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0500" y="-133350"/>
            <a:ext cx="10267006" cy="10553592"/>
            <a:chOff x="0" y="0"/>
            <a:chExt cx="1885745" cy="193838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5745" cy="1938382"/>
            </a:xfrm>
            <a:custGeom>
              <a:avLst/>
              <a:gdLst/>
              <a:ahLst/>
              <a:cxnLst/>
              <a:rect l="l" t="t" r="r" b="b"/>
              <a:pathLst>
                <a:path w="1885745" h="1938382">
                  <a:moveTo>
                    <a:pt x="0" y="0"/>
                  </a:moveTo>
                  <a:lnTo>
                    <a:pt x="1885745" y="0"/>
                  </a:lnTo>
                  <a:lnTo>
                    <a:pt x="1885745" y="1938382"/>
                  </a:lnTo>
                  <a:lnTo>
                    <a:pt x="0" y="1938382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886121"/>
            <a:ext cx="811530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Investment / Use of Funds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1385741" y="4173901"/>
            <a:ext cx="5346078" cy="1939290"/>
            <a:chOff x="0" y="0"/>
            <a:chExt cx="7128103" cy="2585720"/>
          </a:xfrm>
        </p:grpSpPr>
        <p:sp>
          <p:nvSpPr>
            <p:cNvPr id="6" name="TextBox 6"/>
            <p:cNvSpPr txBox="1"/>
            <p:nvPr/>
          </p:nvSpPr>
          <p:spPr>
            <a:xfrm>
              <a:off x="0" y="555625"/>
              <a:ext cx="7128103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Investors like to see that you have a plan. Explain how you expect to deploy the funds you are raising.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7128103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Use 2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14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341712"/>
            <a:ext cx="6059066" cy="156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2100">
                <a:solidFill>
                  <a:srgbClr val="737373"/>
                </a:solidFill>
                <a:latin typeface="Raleway"/>
                <a:ea typeface="Raleway"/>
                <a:cs typeface="Raleway"/>
                <a:sym typeface="Raleway"/>
              </a:rPr>
              <a:t>Finally, ask for the money. How much money are you seeking, and how are you planning to use it to achieve your business goals.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1385741" y="1343025"/>
            <a:ext cx="5346078" cy="1939290"/>
            <a:chOff x="0" y="0"/>
            <a:chExt cx="7128103" cy="258572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555625"/>
              <a:ext cx="7128103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Investors like to see that you have a plan. Explain how you expect to deploy the funds you are raising.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23825"/>
              <a:ext cx="7128103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Use 1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385741" y="7004777"/>
            <a:ext cx="4899394" cy="1939290"/>
            <a:chOff x="0" y="0"/>
            <a:chExt cx="6532525" cy="258572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555625"/>
              <a:ext cx="6532525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Investors like to see that you have a plan. Explain how you expect to deploy the funds you are raising.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23825"/>
              <a:ext cx="6532525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Use 3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666" t="-833" r="-26662" b="-136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20958" y="2314575"/>
            <a:ext cx="12446083" cy="5657850"/>
            <a:chOff x="0" y="0"/>
            <a:chExt cx="4210157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0157" cy="1913890"/>
            </a:xfrm>
            <a:custGeom>
              <a:avLst/>
              <a:gdLst/>
              <a:ahLst/>
              <a:cxnLst/>
              <a:rect l="l" t="t" r="r" b="b"/>
              <a:pathLst>
                <a:path w="4210157" h="1913890">
                  <a:moveTo>
                    <a:pt x="0" y="0"/>
                  </a:moveTo>
                  <a:lnTo>
                    <a:pt x="4210157" y="0"/>
                  </a:lnTo>
                  <a:lnTo>
                    <a:pt x="421015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4890629" y="3415665"/>
            <a:ext cx="8506741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80"/>
              </a:lnSpc>
            </a:pPr>
            <a:r>
              <a:rPr lang="en-US" sz="7400">
                <a:solidFill>
                  <a:srgbClr val="F9F9F9"/>
                </a:solidFill>
                <a:latin typeface="Raleway"/>
                <a:ea typeface="Raleway"/>
                <a:cs typeface="Raleway"/>
                <a:sym typeface="Raleway"/>
              </a:rPr>
              <a:t>Thank You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900385" y="4796790"/>
            <a:ext cx="8487229" cy="45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Contact Information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900385" y="5495925"/>
            <a:ext cx="8487229" cy="136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www.hithere.com</a:t>
            </a:r>
            <a:endParaRPr lang="en-US" sz="240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>
              <a:lnSpc>
                <a:spcPts val="3600"/>
              </a:lnSpc>
            </a:pPr>
            <a:r>
              <a:rPr lang="en-US" sz="2400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hello@hithere.com</a:t>
            </a:r>
            <a:endParaRPr lang="en-US" sz="240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>
              <a:lnSpc>
                <a:spcPts val="3600"/>
              </a:lnSpc>
            </a:pPr>
            <a:r>
              <a:rPr lang="en-US" sz="240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+917.123.123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49380"/>
            <a:ext cx="8707768" cy="7588241"/>
          </a:xfrm>
          <a:custGeom>
            <a:avLst/>
            <a:gdLst/>
            <a:ahLst/>
            <a:cxnLst/>
            <a:rect l="l" t="t" r="r" b="b"/>
            <a:pathLst>
              <a:path w="8707768" h="7588241">
                <a:moveTo>
                  <a:pt x="0" y="0"/>
                </a:moveTo>
                <a:lnTo>
                  <a:pt x="8707768" y="0"/>
                </a:lnTo>
                <a:lnTo>
                  <a:pt x="8707768" y="7588240"/>
                </a:lnTo>
                <a:lnTo>
                  <a:pt x="0" y="7588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357" r="-1535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432263" y="3472819"/>
            <a:ext cx="8827037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Executive Summary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842506" y="5447848"/>
            <a:ext cx="5565573" cy="2034540"/>
            <a:chOff x="0" y="0"/>
            <a:chExt cx="7420763" cy="2712720"/>
          </a:xfrm>
        </p:grpSpPr>
        <p:sp>
          <p:nvSpPr>
            <p:cNvPr id="5" name="TextBox 5"/>
            <p:cNvSpPr txBox="1"/>
            <p:nvPr/>
          </p:nvSpPr>
          <p:spPr>
            <a:xfrm>
              <a:off x="0" y="682625"/>
              <a:ext cx="7420763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A short overview of your business and the value that you provide to your potential customers. Keep it simple and clear.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23825"/>
              <a:ext cx="7420763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Your Vision and Value Proposition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217097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05553" y="-133350"/>
            <a:ext cx="8008074" cy="9391650"/>
            <a:chOff x="0" y="0"/>
            <a:chExt cx="1470846" cy="17249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70846" cy="1724968"/>
            </a:xfrm>
            <a:custGeom>
              <a:avLst/>
              <a:gdLst/>
              <a:ahLst/>
              <a:cxnLst/>
              <a:rect l="l" t="t" r="r" b="b"/>
              <a:pathLst>
                <a:path w="1470846" h="1724968">
                  <a:moveTo>
                    <a:pt x="0" y="0"/>
                  </a:moveTo>
                  <a:lnTo>
                    <a:pt x="1470846" y="0"/>
                  </a:lnTo>
                  <a:lnTo>
                    <a:pt x="1470846" y="1724968"/>
                  </a:lnTo>
                  <a:lnTo>
                    <a:pt x="0" y="1724968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7189545" y="-113107"/>
            <a:ext cx="3316008" cy="9371407"/>
          </a:xfrm>
          <a:custGeom>
            <a:avLst/>
            <a:gdLst/>
            <a:ahLst/>
            <a:cxnLst/>
            <a:rect l="l" t="t" r="r" b="b"/>
            <a:pathLst>
              <a:path w="3316008" h="9371407">
                <a:moveTo>
                  <a:pt x="0" y="0"/>
                </a:moveTo>
                <a:lnTo>
                  <a:pt x="3316008" y="0"/>
                </a:lnTo>
                <a:lnTo>
                  <a:pt x="3316008" y="9371407"/>
                </a:lnTo>
                <a:lnTo>
                  <a:pt x="0" y="93714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321" r="-44321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28700" y="1028700"/>
            <a:ext cx="5235012" cy="4545425"/>
            <a:chOff x="0" y="0"/>
            <a:chExt cx="6980017" cy="6060567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6980017" cy="300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880"/>
                </a:lnSpc>
              </a:pPr>
              <a:r>
                <a:rPr lang="en-US" sz="74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The Problem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3319272"/>
              <a:ext cx="6980017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the problem you are trying to solve and who has is. What pain points are you trying to address? Why do you get out of bed in the morning?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338221" y="1024890"/>
            <a:ext cx="5921079" cy="1939290"/>
            <a:chOff x="0" y="0"/>
            <a:chExt cx="7894772" cy="2585720"/>
          </a:xfrm>
        </p:grpSpPr>
        <p:sp>
          <p:nvSpPr>
            <p:cNvPr id="9" name="TextBox 9"/>
            <p:cNvSpPr txBox="1"/>
            <p:nvPr/>
          </p:nvSpPr>
          <p:spPr>
            <a:xfrm>
              <a:off x="0" y="555625"/>
              <a:ext cx="7894772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problem to solve--make sure your audience can relate. Present it in a way that makes old solutions sound obsolete.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7894772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Problem 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338221" y="3682460"/>
            <a:ext cx="5921079" cy="1939290"/>
            <a:chOff x="0" y="0"/>
            <a:chExt cx="7894772" cy="258572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555625"/>
              <a:ext cx="7894772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problem to solve--make sure your audience can relate. Present it in a way that makes old solutions sound obsolete.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7894772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Problem 2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338221" y="6340030"/>
            <a:ext cx="5921079" cy="1939290"/>
            <a:chOff x="0" y="0"/>
            <a:chExt cx="7894772" cy="258572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55625"/>
              <a:ext cx="7894772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problem to solve--make sure your audience can relate. Present it in a way that makes old solutions sound obsolete.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23825"/>
              <a:ext cx="7894772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Problem 3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7820476" cy="4114800"/>
          </a:xfrm>
          <a:custGeom>
            <a:avLst/>
            <a:gdLst/>
            <a:ahLst/>
            <a:cxnLst/>
            <a:rect l="l" t="t" r="r" b="b"/>
            <a:pathLst>
              <a:path w="7820476" h="4114800">
                <a:moveTo>
                  <a:pt x="0" y="0"/>
                </a:moveTo>
                <a:lnTo>
                  <a:pt x="7820476" y="0"/>
                </a:lnTo>
                <a:lnTo>
                  <a:pt x="78204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52" b="-133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091621" y="2002155"/>
            <a:ext cx="8115300" cy="2167890"/>
            <a:chOff x="0" y="0"/>
            <a:chExt cx="10820400" cy="2890520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0820400" cy="1508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880"/>
                </a:lnSpc>
              </a:pPr>
              <a:r>
                <a:rPr lang="en-US" sz="74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The Solution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571625"/>
              <a:ext cx="10820400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List 3 ways your company proposes to solve the problem. Adopt your customer's point of view when doing so. Use empathy.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6252210"/>
            <a:ext cx="4897799" cy="1939290"/>
            <a:chOff x="0" y="0"/>
            <a:chExt cx="6530398" cy="2585720"/>
          </a:xfrm>
        </p:grpSpPr>
        <p:sp>
          <p:nvSpPr>
            <p:cNvPr id="7" name="TextBox 7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Present one of your solutions if multiple; or a first step, feature, or pre-requisite if not.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Solution 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091621" y="6252210"/>
            <a:ext cx="4897799" cy="1939290"/>
            <a:chOff x="0" y="0"/>
            <a:chExt cx="6530398" cy="258572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Present one of your solutions if multiple; or a first step, feature, or pre-requisite if not.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Solution 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154542" y="6252210"/>
            <a:ext cx="4897799" cy="1939290"/>
            <a:chOff x="0" y="0"/>
            <a:chExt cx="6530398" cy="258572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Present one of your solutions if multiple; or a first step, feature, or pre-requisite if not.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Solution 3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02753" y="-138029"/>
            <a:ext cx="5715322" cy="10563059"/>
            <a:chOff x="0" y="0"/>
            <a:chExt cx="1528256" cy="2824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28256" cy="2824523"/>
            </a:xfrm>
            <a:custGeom>
              <a:avLst/>
              <a:gdLst/>
              <a:ahLst/>
              <a:cxnLst/>
              <a:rect l="l" t="t" r="r" b="b"/>
              <a:pathLst>
                <a:path w="1528256" h="2824523">
                  <a:moveTo>
                    <a:pt x="0" y="0"/>
                  </a:moveTo>
                  <a:lnTo>
                    <a:pt x="1528256" y="0"/>
                  </a:lnTo>
                  <a:lnTo>
                    <a:pt x="1528256" y="2824523"/>
                  </a:lnTo>
                  <a:lnTo>
                    <a:pt x="0" y="2824523"/>
                  </a:lnTo>
                  <a:close/>
                </a:path>
              </a:pathLst>
            </a:custGeom>
            <a:solidFill>
              <a:srgbClr val="F9F9F9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9144000" y="3749434"/>
            <a:ext cx="3558753" cy="3557434"/>
          </a:xfrm>
          <a:custGeom>
            <a:avLst/>
            <a:gdLst/>
            <a:ahLst/>
            <a:cxnLst/>
            <a:rect l="l" t="t" r="r" b="b"/>
            <a:pathLst>
              <a:path w="3558753" h="3557434">
                <a:moveTo>
                  <a:pt x="0" y="0"/>
                </a:moveTo>
                <a:lnTo>
                  <a:pt x="3558753" y="0"/>
                </a:lnTo>
                <a:lnTo>
                  <a:pt x="3558753" y="3557433"/>
                </a:lnTo>
                <a:lnTo>
                  <a:pt x="0" y="3557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972" r="-2497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19175"/>
            <a:ext cx="10606589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Your Product or Service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05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028700" y="4032646"/>
            <a:ext cx="5595357" cy="2991010"/>
            <a:chOff x="0" y="0"/>
            <a:chExt cx="7460476" cy="3988013"/>
          </a:xfrm>
        </p:grpSpPr>
        <p:sp>
          <p:nvSpPr>
            <p:cNvPr id="8" name="TextBox 8"/>
            <p:cNvSpPr txBox="1"/>
            <p:nvPr/>
          </p:nvSpPr>
          <p:spPr>
            <a:xfrm>
              <a:off x="0" y="1246718"/>
              <a:ext cx="7460476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Introduce the details of your product or service and how it'll help prospects solve their problem. Keep it high-level and easy to understand. Think elevator pitch.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7460476" cy="1292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Quick summary of what your product or service can do for your audience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2702753" y="3749434"/>
            <a:ext cx="3550820" cy="3549503"/>
          </a:xfrm>
          <a:custGeom>
            <a:avLst/>
            <a:gdLst/>
            <a:ahLst/>
            <a:cxnLst/>
            <a:rect l="l" t="t" r="r" b="b"/>
            <a:pathLst>
              <a:path w="3550820" h="3549503">
                <a:moveTo>
                  <a:pt x="0" y="0"/>
                </a:moveTo>
                <a:lnTo>
                  <a:pt x="3550820" y="0"/>
                </a:lnTo>
                <a:lnTo>
                  <a:pt x="3550820" y="3549503"/>
                </a:lnTo>
                <a:lnTo>
                  <a:pt x="0" y="35495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027" b="-2502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28700" y="-125730"/>
            <a:ext cx="8115300" cy="5421518"/>
          </a:xfrm>
          <a:custGeom>
            <a:avLst/>
            <a:gdLst/>
            <a:ahLst/>
            <a:cxnLst/>
            <a:rect l="l" t="t" r="r" b="b"/>
            <a:pathLst>
              <a:path w="8115300" h="5421518">
                <a:moveTo>
                  <a:pt x="8115300" y="0"/>
                </a:moveTo>
                <a:lnTo>
                  <a:pt x="0" y="0"/>
                </a:lnTo>
                <a:lnTo>
                  <a:pt x="0" y="5421518"/>
                </a:lnTo>
                <a:lnTo>
                  <a:pt x="8115300" y="5421518"/>
                </a:lnTo>
                <a:lnTo>
                  <a:pt x="8115300" y="0"/>
                </a:lnTo>
                <a:close/>
              </a:path>
            </a:pathLst>
          </a:custGeom>
          <a:blipFill>
            <a:blip r:embed="rId2"/>
            <a:stretch>
              <a:fillRect l="-104" r="-104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97057" y="1451554"/>
            <a:ext cx="808787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Business Model &amp; Revenue Streams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FFFFFF"/>
                </a:solidFill>
                <a:latin typeface="Raleway Heavy"/>
                <a:ea typeface="Raleway Heavy"/>
                <a:cs typeface="Raleway Heavy"/>
                <a:sym typeface="Raleway Heavy"/>
              </a:rPr>
              <a:t>10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6252210"/>
            <a:ext cx="4897799" cy="1939290"/>
            <a:chOff x="0" y="0"/>
            <a:chExt cx="6530398" cy="2585720"/>
          </a:xfrm>
        </p:grpSpPr>
        <p:sp>
          <p:nvSpPr>
            <p:cNvPr id="6" name="TextBox 6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Describe how your product or service makes money, and what  the expected revenues are.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Revenue Stream 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091621" y="6252210"/>
            <a:ext cx="4897799" cy="1939290"/>
            <a:chOff x="0" y="0"/>
            <a:chExt cx="6530398" cy="2585720"/>
          </a:xfrm>
        </p:grpSpPr>
        <p:sp>
          <p:nvSpPr>
            <p:cNvPr id="9" name="TextBox 9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Describe how your product or service makes money, and what the expected revenues are.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Revenue Stream 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154542" y="6252210"/>
            <a:ext cx="4897799" cy="1939290"/>
            <a:chOff x="0" y="0"/>
            <a:chExt cx="6530398" cy="258572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555625"/>
              <a:ext cx="5667361" cy="20300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Describe how your product or service makes money, and what the expected revenues are.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6530398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Revenue Stream 3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5286584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Marketing &amp; Sales Plan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343718" y="1028700"/>
            <a:ext cx="4634074" cy="2472690"/>
            <a:chOff x="0" y="0"/>
            <a:chExt cx="6178766" cy="3296920"/>
          </a:xfrm>
        </p:grpSpPr>
        <p:sp>
          <p:nvSpPr>
            <p:cNvPr id="4" name="TextBox 4"/>
            <p:cNvSpPr txBox="1"/>
            <p:nvPr/>
          </p:nvSpPr>
          <p:spPr>
            <a:xfrm>
              <a:off x="0" y="555625"/>
              <a:ext cx="6178766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What is your marketing and sales plan? How you are planning to promote your product or service to  prospective customers.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3825"/>
              <a:ext cx="6178766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Marketing Strategy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6254106"/>
            <a:ext cx="17397136" cy="4176815"/>
          </a:xfrm>
          <a:custGeom>
            <a:avLst/>
            <a:gdLst/>
            <a:ahLst/>
            <a:cxnLst/>
            <a:rect l="l" t="t" r="r" b="b"/>
            <a:pathLst>
              <a:path w="17397136" h="4176815">
                <a:moveTo>
                  <a:pt x="0" y="0"/>
                </a:moveTo>
                <a:lnTo>
                  <a:pt x="17397136" y="0"/>
                </a:lnTo>
                <a:lnTo>
                  <a:pt x="17397136" y="4176815"/>
                </a:lnTo>
                <a:lnTo>
                  <a:pt x="0" y="41768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38" b="-88838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2625226" y="1028700"/>
            <a:ext cx="4634074" cy="2472690"/>
            <a:chOff x="0" y="0"/>
            <a:chExt cx="6178766" cy="3296920"/>
          </a:xfrm>
        </p:grpSpPr>
        <p:sp>
          <p:nvSpPr>
            <p:cNvPr id="8" name="TextBox 8"/>
            <p:cNvSpPr txBox="1"/>
            <p:nvPr/>
          </p:nvSpPr>
          <p:spPr>
            <a:xfrm>
              <a:off x="0" y="555625"/>
              <a:ext cx="6178766" cy="2741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What is your marketing and sales plan? How you are planning to promote your product or service to prospective customers.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23825"/>
              <a:ext cx="6178766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Sales Strategy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11781701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880"/>
              </a:lnSpc>
            </a:pPr>
            <a:r>
              <a:rPr lang="en-US" sz="74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Competitive Advantages</a:t>
            </a:r>
          </a:p>
        </p:txBody>
      </p:sp>
      <p:sp>
        <p:nvSpPr>
          <p:cNvPr id="3" name="Freeform 3"/>
          <p:cNvSpPr/>
          <p:nvPr/>
        </p:nvSpPr>
        <p:spPr>
          <a:xfrm>
            <a:off x="13436531" y="5886450"/>
            <a:ext cx="3822769" cy="3371850"/>
          </a:xfrm>
          <a:custGeom>
            <a:avLst/>
            <a:gdLst/>
            <a:ahLst/>
            <a:cxnLst/>
            <a:rect l="l" t="t" r="r" b="b"/>
            <a:pathLst>
              <a:path w="3822769" h="3371850">
                <a:moveTo>
                  <a:pt x="0" y="0"/>
                </a:moveTo>
                <a:lnTo>
                  <a:pt x="3822769" y="0"/>
                </a:lnTo>
                <a:lnTo>
                  <a:pt x="3822769" y="3371850"/>
                </a:lnTo>
                <a:lnTo>
                  <a:pt x="0" y="3371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5029" b="-3502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987632" y="5886450"/>
            <a:ext cx="3822769" cy="3371850"/>
          </a:xfrm>
          <a:custGeom>
            <a:avLst/>
            <a:gdLst/>
            <a:ahLst/>
            <a:cxnLst/>
            <a:rect l="l" t="t" r="r" b="b"/>
            <a:pathLst>
              <a:path w="3822769" h="3371850">
                <a:moveTo>
                  <a:pt x="0" y="0"/>
                </a:moveTo>
                <a:lnTo>
                  <a:pt x="3822769" y="0"/>
                </a:lnTo>
                <a:lnTo>
                  <a:pt x="3822769" y="3371850"/>
                </a:lnTo>
                <a:lnTo>
                  <a:pt x="0" y="3371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5029" b="-3502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538733" y="5886450"/>
            <a:ext cx="3822769" cy="3371850"/>
          </a:xfrm>
          <a:custGeom>
            <a:avLst/>
            <a:gdLst/>
            <a:ahLst/>
            <a:cxnLst/>
            <a:rect l="l" t="t" r="r" b="b"/>
            <a:pathLst>
              <a:path w="3822769" h="3371850">
                <a:moveTo>
                  <a:pt x="0" y="0"/>
                </a:moveTo>
                <a:lnTo>
                  <a:pt x="3822769" y="0"/>
                </a:lnTo>
                <a:lnTo>
                  <a:pt x="3822769" y="3371850"/>
                </a:lnTo>
                <a:lnTo>
                  <a:pt x="0" y="33718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5029" b="-3502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538733" y="3947160"/>
            <a:ext cx="3822769" cy="1405890"/>
            <a:chOff x="0" y="0"/>
            <a:chExt cx="5097025" cy="1874520"/>
          </a:xfrm>
        </p:grpSpPr>
        <p:sp>
          <p:nvSpPr>
            <p:cNvPr id="7" name="TextBox 7"/>
            <p:cNvSpPr txBox="1"/>
            <p:nvPr/>
          </p:nvSpPr>
          <p:spPr>
            <a:xfrm>
              <a:off x="0" y="555625"/>
              <a:ext cx="5097025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What makes your product or service special and different?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5097025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Benefit 1 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436531" y="3947160"/>
            <a:ext cx="3715797" cy="1405890"/>
            <a:chOff x="0" y="0"/>
            <a:chExt cx="4954396" cy="1874520"/>
          </a:xfrm>
        </p:grpSpPr>
        <p:sp>
          <p:nvSpPr>
            <p:cNvPr id="10" name="TextBox 10"/>
            <p:cNvSpPr txBox="1"/>
            <p:nvPr/>
          </p:nvSpPr>
          <p:spPr>
            <a:xfrm>
              <a:off x="0" y="555625"/>
              <a:ext cx="4954396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Don't get technical--these should be high-level enough.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4954396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Benefit 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987632" y="3950970"/>
            <a:ext cx="3822769" cy="1402080"/>
            <a:chOff x="0" y="0"/>
            <a:chExt cx="5097025" cy="186944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550545"/>
              <a:ext cx="5097025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Make sure you are addressing your audience's problems.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5097025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Benefit 2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9201150"/>
            <a:ext cx="1042203" cy="37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spc="41">
                <a:solidFill>
                  <a:srgbClr val="000000"/>
                </a:solidFill>
                <a:latin typeface="Raleway Heavy"/>
                <a:ea typeface="Raleway Heavy"/>
                <a:cs typeface="Raleway Heavy"/>
                <a:sym typeface="Raleway Heavy"/>
              </a:rPr>
              <a:t>06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17549" y="5143500"/>
            <a:ext cx="6172200" cy="4114800"/>
          </a:xfrm>
          <a:custGeom>
            <a:avLst/>
            <a:gdLst/>
            <a:ahLst/>
            <a:cxnLst/>
            <a:rect l="l" t="t" r="r" b="b"/>
            <a:pathLst>
              <a:path w="6172200" h="4114800">
                <a:moveTo>
                  <a:pt x="0" y="0"/>
                </a:moveTo>
                <a:lnTo>
                  <a:pt x="6172200" y="0"/>
                </a:lnTo>
                <a:lnTo>
                  <a:pt x="61722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654651" y="5143500"/>
            <a:ext cx="4489349" cy="4114800"/>
            <a:chOff x="0" y="0"/>
            <a:chExt cx="2088101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88101" cy="1913890"/>
            </a:xfrm>
            <a:custGeom>
              <a:avLst/>
              <a:gdLst/>
              <a:ahLst/>
              <a:cxnLst/>
              <a:rect l="l" t="t" r="r" b="b"/>
              <a:pathLst>
                <a:path w="2088101" h="1913890">
                  <a:moveTo>
                    <a:pt x="0" y="0"/>
                  </a:moveTo>
                  <a:lnTo>
                    <a:pt x="2088101" y="0"/>
                  </a:lnTo>
                  <a:lnTo>
                    <a:pt x="2088101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13604774" y="1028700"/>
            <a:ext cx="6170272" cy="4114800"/>
          </a:xfrm>
          <a:custGeom>
            <a:avLst/>
            <a:gdLst/>
            <a:ahLst/>
            <a:cxnLst/>
            <a:rect l="l" t="t" r="r" b="b"/>
            <a:pathLst>
              <a:path w="6170272" h="4114800">
                <a:moveTo>
                  <a:pt x="0" y="0"/>
                </a:moveTo>
                <a:lnTo>
                  <a:pt x="6170272" y="0"/>
                </a:lnTo>
                <a:lnTo>
                  <a:pt x="61702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817701" y="5143500"/>
            <a:ext cx="4470299" cy="4114800"/>
          </a:xfrm>
          <a:custGeom>
            <a:avLst/>
            <a:gdLst/>
            <a:ahLst/>
            <a:cxnLst/>
            <a:rect l="l" t="t" r="r" b="b"/>
            <a:pathLst>
              <a:path w="4470299" h="4114800">
                <a:moveTo>
                  <a:pt x="0" y="0"/>
                </a:moveTo>
                <a:lnTo>
                  <a:pt x="4470299" y="0"/>
                </a:lnTo>
                <a:lnTo>
                  <a:pt x="44702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142" t="-25031" r="-18929" b="-25031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28700" y="1028700"/>
            <a:ext cx="7178661" cy="3291840"/>
            <a:chOff x="0" y="0"/>
            <a:chExt cx="9571548" cy="4389120"/>
          </a:xfrm>
        </p:grpSpPr>
        <p:sp>
          <p:nvSpPr>
            <p:cNvPr id="8" name="TextBox 8"/>
            <p:cNvSpPr txBox="1"/>
            <p:nvPr/>
          </p:nvSpPr>
          <p:spPr>
            <a:xfrm>
              <a:off x="0" y="-9525"/>
              <a:ext cx="9571548" cy="300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880"/>
                </a:lnSpc>
              </a:pPr>
              <a:r>
                <a:rPr lang="en-US" sz="7400">
                  <a:solidFill>
                    <a:srgbClr val="000000"/>
                  </a:solidFill>
                  <a:latin typeface="Raleway"/>
                  <a:ea typeface="Raleway"/>
                  <a:cs typeface="Raleway"/>
                  <a:sym typeface="Raleway"/>
                </a:rPr>
                <a:t>Competitive Analysis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070225"/>
              <a:ext cx="9571548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Define your main competitors and  their alternative solutions to the problem you are planning to solve.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3604774" y="5143500"/>
            <a:ext cx="6170272" cy="4114800"/>
          </a:xfrm>
          <a:custGeom>
            <a:avLst/>
            <a:gdLst/>
            <a:ahLst/>
            <a:cxnLst/>
            <a:rect l="l" t="t" r="r" b="b"/>
            <a:pathLst>
              <a:path w="6170272" h="4114800">
                <a:moveTo>
                  <a:pt x="0" y="0"/>
                </a:moveTo>
                <a:lnTo>
                  <a:pt x="6170272" y="0"/>
                </a:lnTo>
                <a:lnTo>
                  <a:pt x="61702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826" b="-4826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5213229" y="6496050"/>
            <a:ext cx="3372194" cy="1405890"/>
            <a:chOff x="0" y="0"/>
            <a:chExt cx="4496259" cy="187452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555625"/>
              <a:ext cx="4496259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Why is your solution better than competitor's #1?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Competitor 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1028700"/>
            <a:ext cx="4489349" cy="4114800"/>
            <a:chOff x="0" y="0"/>
            <a:chExt cx="2088101" cy="191389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88101" cy="1913890"/>
            </a:xfrm>
            <a:custGeom>
              <a:avLst/>
              <a:gdLst/>
              <a:ahLst/>
              <a:cxnLst/>
              <a:rect l="l" t="t" r="r" b="b"/>
              <a:pathLst>
                <a:path w="2088101" h="1913890">
                  <a:moveTo>
                    <a:pt x="0" y="0"/>
                  </a:moveTo>
                  <a:lnTo>
                    <a:pt x="2088101" y="0"/>
                  </a:lnTo>
                  <a:lnTo>
                    <a:pt x="2088101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6F6F6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9144000" y="5143500"/>
            <a:ext cx="4489349" cy="4114800"/>
            <a:chOff x="0" y="0"/>
            <a:chExt cx="2088101" cy="19138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088101" cy="1913890"/>
            </a:xfrm>
            <a:custGeom>
              <a:avLst/>
              <a:gdLst/>
              <a:ahLst/>
              <a:cxnLst/>
              <a:rect l="l" t="t" r="r" b="b"/>
              <a:pathLst>
                <a:path w="2088101" h="1913890">
                  <a:moveTo>
                    <a:pt x="0" y="0"/>
                  </a:moveTo>
                  <a:lnTo>
                    <a:pt x="2088101" y="0"/>
                  </a:lnTo>
                  <a:lnTo>
                    <a:pt x="2088101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EDEDED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9702577" y="2381250"/>
            <a:ext cx="3372194" cy="1405890"/>
            <a:chOff x="0" y="0"/>
            <a:chExt cx="4496259" cy="187452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555625"/>
              <a:ext cx="4496259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Why is your solution better than competitor's #2?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Competitor 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702577" y="6496050"/>
            <a:ext cx="3372194" cy="1405890"/>
            <a:chOff x="0" y="0"/>
            <a:chExt cx="4496259" cy="1874520"/>
          </a:xfrm>
        </p:grpSpPr>
        <p:sp>
          <p:nvSpPr>
            <p:cNvPr id="22" name="TextBox 22"/>
            <p:cNvSpPr txBox="1"/>
            <p:nvPr/>
          </p:nvSpPr>
          <p:spPr>
            <a:xfrm>
              <a:off x="0" y="555625"/>
              <a:ext cx="4496259" cy="131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2100">
                  <a:solidFill>
                    <a:srgbClr val="737373"/>
                  </a:solidFill>
                  <a:latin typeface="Raleway"/>
                  <a:ea typeface="Raleway"/>
                  <a:cs typeface="Raleway"/>
                  <a:sym typeface="Raleway"/>
                </a:rPr>
                <a:t>Why is your solution better than competitor's #3?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4496259" cy="606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9"/>
                </a:lnSpc>
              </a:pPr>
              <a:r>
                <a:rPr lang="en-US" sz="2400" b="1">
                  <a:solidFill>
                    <a:srgbClr val="000000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Competitor 3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901</Words>
  <Application>Microsoft Macintosh PowerPoint</Application>
  <PresentationFormat>Custom</PresentationFormat>
  <Paragraphs>115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Raleway Heavy</vt:lpstr>
      <vt:lpstr>Calibri</vt:lpstr>
      <vt:lpstr>Arial</vt:lpstr>
      <vt:lpstr>Raleway</vt:lpstr>
      <vt:lpstr>Raleway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and Clean Investor Deck Presentation</dc:title>
  <cp:lastModifiedBy>Alejandro Cremades</cp:lastModifiedBy>
  <cp:revision>2</cp:revision>
  <dcterms:created xsi:type="dcterms:W3CDTF">2006-08-16T00:00:00Z</dcterms:created>
  <dcterms:modified xsi:type="dcterms:W3CDTF">2025-04-05T03:14:14Z</dcterms:modified>
  <dc:identifier>DAGju4DMspE</dc:identifier>
</cp:coreProperties>
</file>